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5"/>
  </p:notesMasterIdLst>
  <p:handoutMasterIdLst>
    <p:handoutMasterId r:id="rId116"/>
  </p:handoutMasterIdLst>
  <p:sldIdLst>
    <p:sldId id="256" r:id="rId2"/>
    <p:sldId id="419" r:id="rId3"/>
    <p:sldId id="526" r:id="rId4"/>
    <p:sldId id="436" r:id="rId5"/>
    <p:sldId id="414" r:id="rId6"/>
    <p:sldId id="398" r:id="rId7"/>
    <p:sldId id="438" r:id="rId8"/>
    <p:sldId id="439" r:id="rId9"/>
    <p:sldId id="522" r:id="rId10"/>
    <p:sldId id="523" r:id="rId11"/>
    <p:sldId id="524" r:id="rId12"/>
    <p:sldId id="525" r:id="rId13"/>
    <p:sldId id="359" r:id="rId14"/>
    <p:sldId id="364" r:id="rId15"/>
    <p:sldId id="354" r:id="rId16"/>
    <p:sldId id="355" r:id="rId17"/>
    <p:sldId id="356" r:id="rId18"/>
    <p:sldId id="440" r:id="rId19"/>
    <p:sldId id="441" r:id="rId20"/>
    <p:sldId id="415" r:id="rId21"/>
    <p:sldId id="366" r:id="rId22"/>
    <p:sldId id="367" r:id="rId23"/>
    <p:sldId id="376" r:id="rId24"/>
    <p:sldId id="370" r:id="rId25"/>
    <p:sldId id="429" r:id="rId26"/>
    <p:sldId id="444" r:id="rId27"/>
    <p:sldId id="431" r:id="rId28"/>
    <p:sldId id="445" r:id="rId29"/>
    <p:sldId id="446" r:id="rId30"/>
    <p:sldId id="448" r:id="rId31"/>
    <p:sldId id="449" r:id="rId32"/>
    <p:sldId id="450" r:id="rId33"/>
    <p:sldId id="377" r:id="rId34"/>
    <p:sldId id="451" r:id="rId35"/>
    <p:sldId id="452" r:id="rId36"/>
    <p:sldId id="453" r:id="rId37"/>
    <p:sldId id="454" r:id="rId38"/>
    <p:sldId id="455" r:id="rId39"/>
    <p:sldId id="456" r:id="rId40"/>
    <p:sldId id="457" r:id="rId41"/>
    <p:sldId id="458" r:id="rId42"/>
    <p:sldId id="378" r:id="rId43"/>
    <p:sldId id="460" r:id="rId44"/>
    <p:sldId id="461" r:id="rId45"/>
    <p:sldId id="462" r:id="rId46"/>
    <p:sldId id="463" r:id="rId47"/>
    <p:sldId id="464" r:id="rId48"/>
    <p:sldId id="465" r:id="rId49"/>
    <p:sldId id="466" r:id="rId50"/>
    <p:sldId id="467" r:id="rId51"/>
    <p:sldId id="468" r:id="rId52"/>
    <p:sldId id="469" r:id="rId53"/>
    <p:sldId id="470" r:id="rId54"/>
    <p:sldId id="381" r:id="rId55"/>
    <p:sldId id="471" r:id="rId56"/>
    <p:sldId id="472" r:id="rId57"/>
    <p:sldId id="473" r:id="rId58"/>
    <p:sldId id="423" r:id="rId59"/>
    <p:sldId id="474" r:id="rId60"/>
    <p:sldId id="475" r:id="rId61"/>
    <p:sldId id="476" r:id="rId62"/>
    <p:sldId id="477" r:id="rId63"/>
    <p:sldId id="514" r:id="rId64"/>
    <p:sldId id="478" r:id="rId65"/>
    <p:sldId id="387" r:id="rId66"/>
    <p:sldId id="479" r:id="rId67"/>
    <p:sldId id="480" r:id="rId68"/>
    <p:sldId id="481" r:id="rId69"/>
    <p:sldId id="482" r:id="rId70"/>
    <p:sldId id="483" r:id="rId71"/>
    <p:sldId id="484" r:id="rId72"/>
    <p:sldId id="485" r:id="rId73"/>
    <p:sldId id="486" r:id="rId74"/>
    <p:sldId id="487" r:id="rId75"/>
    <p:sldId id="521" r:id="rId76"/>
    <p:sldId id="488" r:id="rId77"/>
    <p:sldId id="390" r:id="rId78"/>
    <p:sldId id="489" r:id="rId79"/>
    <p:sldId id="490" r:id="rId80"/>
    <p:sldId id="491" r:id="rId81"/>
    <p:sldId id="492" r:id="rId82"/>
    <p:sldId id="493" r:id="rId83"/>
    <p:sldId id="494" r:id="rId84"/>
    <p:sldId id="495" r:id="rId85"/>
    <p:sldId id="496" r:id="rId86"/>
    <p:sldId id="497" r:id="rId87"/>
    <p:sldId id="499" r:id="rId88"/>
    <p:sldId id="392" r:id="rId89"/>
    <p:sldId id="500" r:id="rId90"/>
    <p:sldId id="501" r:id="rId91"/>
    <p:sldId id="502" r:id="rId92"/>
    <p:sldId id="503" r:id="rId93"/>
    <p:sldId id="504" r:id="rId94"/>
    <p:sldId id="505" r:id="rId95"/>
    <p:sldId id="506" r:id="rId96"/>
    <p:sldId id="507" r:id="rId97"/>
    <p:sldId id="508" r:id="rId98"/>
    <p:sldId id="510" r:id="rId99"/>
    <p:sldId id="509" r:id="rId100"/>
    <p:sldId id="511" r:id="rId101"/>
    <p:sldId id="512" r:id="rId102"/>
    <p:sldId id="407" r:id="rId103"/>
    <p:sldId id="513" r:id="rId104"/>
    <p:sldId id="515" r:id="rId105"/>
    <p:sldId id="516" r:id="rId106"/>
    <p:sldId id="517" r:id="rId107"/>
    <p:sldId id="518" r:id="rId108"/>
    <p:sldId id="519" r:id="rId109"/>
    <p:sldId id="520" r:id="rId110"/>
    <p:sldId id="428" r:id="rId111"/>
    <p:sldId id="442" r:id="rId112"/>
    <p:sldId id="443" r:id="rId113"/>
    <p:sldId id="409" r:id="rId11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124"/>
  </p:normalViewPr>
  <p:slideViewPr>
    <p:cSldViewPr>
      <p:cViewPr varScale="1">
        <p:scale>
          <a:sx n="81" d="100"/>
          <a:sy n="81" d="100"/>
        </p:scale>
        <p:origin x="774"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7/16/2017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19</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20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21</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23</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a:latin typeface="Helvetica" charset="0"/>
                <a:ea typeface="ＭＳ Ｐゴシック" charset="-128"/>
                <a:cs typeface="Helvetica" charset="0"/>
              </a:rPr>
              <a:t>Start a new </a:t>
            </a:r>
            <a:r>
              <a:rPr lang="en-US" altLang="en-US" sz="1200" dirty="0" err="1">
                <a:latin typeface="Helvetica" charset="0"/>
                <a:ea typeface="ＭＳ Ｐゴシック" charset="-128"/>
                <a:cs typeface="Helvetica" charset="0"/>
              </a:rPr>
              <a:t>Pyret</a:t>
            </a:r>
            <a:r>
              <a:rPr lang="en-US" altLang="en-US" sz="1200" dirty="0">
                <a:latin typeface="Helvetica" charset="0"/>
                <a:ea typeface="ＭＳ Ｐゴシック" charset="-128"/>
                <a:cs typeface="Helvetica" charset="0"/>
              </a:rPr>
              <a:t> Program</a:t>
            </a:r>
          </a:p>
          <a:p>
            <a:pPr eaLnBrk="1" hangingPunct="1">
              <a:lnSpc>
                <a:spcPct val="200000"/>
              </a:lnSpc>
            </a:pPr>
            <a:r>
              <a:rPr lang="en-US" altLang="en-US" sz="1200" dirty="0">
                <a:latin typeface="Helvetica" charset="0"/>
                <a:ea typeface="ＭＳ Ｐゴシック" charset="-128"/>
                <a:cs typeface="Helvetica" charset="0"/>
              </a:rPr>
              <a:t>Making Numbers (show off </a:t>
            </a:r>
            <a:r>
              <a:rPr lang="en-US" altLang="en-US" sz="1200" dirty="0" err="1">
                <a:latin typeface="Helvetica" charset="0"/>
                <a:ea typeface="ＭＳ Ｐゴシック" charset="-128"/>
                <a:cs typeface="Helvetica" charset="0"/>
              </a:rPr>
              <a:t>rationals</a:t>
            </a:r>
            <a:r>
              <a:rPr lang="en-US" altLang="en-US" sz="1200" dirty="0">
                <a:latin typeface="Helvetica" charset="0"/>
                <a:ea typeface="ＭＳ Ｐゴシック" charset="-128"/>
                <a:cs typeface="Helvetica" charset="0"/>
              </a:rPr>
              <a:t>)</a:t>
            </a:r>
          </a:p>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a:latin typeface="Helvetica" charset="0"/>
                <a:ea typeface="ＭＳ Ｐゴシック" charset="-128"/>
                <a:cs typeface="Helvetica" charset="0"/>
              </a:rPr>
              <a:t>Start a new </a:t>
            </a:r>
            <a:r>
              <a:rPr lang="en-US" altLang="en-US" sz="1200" dirty="0" err="1">
                <a:latin typeface="Helvetica" charset="0"/>
                <a:ea typeface="ＭＳ Ｐゴシック" charset="-128"/>
                <a:cs typeface="Helvetica" charset="0"/>
              </a:rPr>
              <a:t>Pyret</a:t>
            </a:r>
            <a:r>
              <a:rPr lang="en-US" altLang="en-US" sz="1200" dirty="0">
                <a:latin typeface="Helvetica" charset="0"/>
                <a:ea typeface="ＭＳ Ｐゴシック" charset="-128"/>
                <a:cs typeface="Helvetica" charset="0"/>
              </a:rPr>
              <a:t> Program</a:t>
            </a:r>
          </a:p>
          <a:p>
            <a:pPr eaLnBrk="1" hangingPunct="1">
              <a:lnSpc>
                <a:spcPct val="200000"/>
              </a:lnSpc>
            </a:pPr>
            <a:r>
              <a:rPr lang="en-US" altLang="en-US" sz="1200" dirty="0">
                <a:latin typeface="Helvetica" charset="0"/>
                <a:ea typeface="ＭＳ Ｐゴシック" charset="-128"/>
                <a:cs typeface="Helvetica" charset="0"/>
              </a:rPr>
              <a:t>Making Numbers (show off </a:t>
            </a:r>
            <a:r>
              <a:rPr lang="en-US" altLang="en-US" sz="1200" dirty="0" err="1">
                <a:latin typeface="Helvetica" charset="0"/>
                <a:ea typeface="ＭＳ Ｐゴシック" charset="-128"/>
                <a:cs typeface="Helvetica" charset="0"/>
              </a:rPr>
              <a:t>rationals</a:t>
            </a:r>
            <a:r>
              <a:rPr lang="en-US" altLang="en-US" sz="1200" dirty="0">
                <a:latin typeface="Helvetica" charset="0"/>
                <a:ea typeface="ＭＳ Ｐゴシック" charset="-128"/>
                <a:cs typeface="Helvetica" charset="0"/>
              </a:rPr>
              <a:t>)</a:t>
            </a:r>
          </a:p>
          <a:p>
            <a:pPr eaLnBrk="1" hangingPunct="1">
              <a:lnSpc>
                <a:spcPct val="200000"/>
              </a:lnSpc>
            </a:pPr>
            <a:r>
              <a:rPr lang="en-US" altLang="en-US" sz="1200" dirty="0">
                <a:latin typeface="Helvetica" charset="0"/>
                <a:ea typeface="ＭＳ Ｐゴシック" charset="-128"/>
                <a:cs typeface="Helvetica" charset="0"/>
              </a:rPr>
              <a:t>Making Strings (errors w/unclosed strings)</a:t>
            </a:r>
          </a:p>
          <a:p>
            <a:pPr eaLnBrk="1" hangingPunct="1">
              <a:lnSpc>
                <a:spcPct val="200000"/>
              </a:lnSpc>
            </a:pPr>
            <a:r>
              <a:rPr lang="en-US" altLang="en-US" sz="1200">
                <a:latin typeface="Helvetica" charset="0"/>
                <a:ea typeface="ＭＳ Ｐゴシック" charset="-128"/>
                <a:cs typeface="Helvetica" charset="0"/>
              </a:rPr>
              <a:t>Operations (errors w/spaces)</a:t>
            </a:r>
            <a:endParaRPr lang="en-US" altLang="en-US" sz="1200" dirty="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a:latin typeface="Helvetica" charset="0"/>
                <a:ea typeface="ＭＳ Ｐゴシック" charset="-128"/>
                <a:cs typeface="Helvetica" charset="0"/>
              </a:rPr>
              <a:t>Start a new </a:t>
            </a:r>
            <a:r>
              <a:rPr lang="en-US" altLang="en-US" sz="1200" dirty="0" err="1">
                <a:latin typeface="Helvetica" charset="0"/>
                <a:ea typeface="ＭＳ Ｐゴシック" charset="-128"/>
                <a:cs typeface="Helvetica" charset="0"/>
              </a:rPr>
              <a:t>Pyret</a:t>
            </a:r>
            <a:r>
              <a:rPr lang="en-US" altLang="en-US" sz="1200" dirty="0">
                <a:latin typeface="Helvetica" charset="0"/>
                <a:ea typeface="ＭＳ Ｐゴシック" charset="-128"/>
                <a:cs typeface="Helvetica" charset="0"/>
              </a:rPr>
              <a:t> Program</a:t>
            </a:r>
          </a:p>
          <a:p>
            <a:pPr eaLnBrk="1" hangingPunct="1">
              <a:lnSpc>
                <a:spcPct val="200000"/>
              </a:lnSpc>
            </a:pPr>
            <a:r>
              <a:rPr lang="en-US" altLang="en-US" sz="1200" dirty="0">
                <a:latin typeface="Helvetica" charset="0"/>
                <a:ea typeface="ＭＳ Ｐゴシック" charset="-128"/>
                <a:cs typeface="Helvetica" charset="0"/>
              </a:rPr>
              <a:t>Making Numbers (show off </a:t>
            </a:r>
            <a:r>
              <a:rPr lang="en-US" altLang="en-US" sz="1200" dirty="0" err="1">
                <a:latin typeface="Helvetica" charset="0"/>
                <a:ea typeface="ＭＳ Ｐゴシック" charset="-128"/>
                <a:cs typeface="Helvetica" charset="0"/>
              </a:rPr>
              <a:t>rationals</a:t>
            </a:r>
            <a:r>
              <a:rPr lang="en-US" altLang="en-US" sz="1200" dirty="0">
                <a:latin typeface="Helvetica" charset="0"/>
                <a:ea typeface="ＭＳ Ｐゴシック" charset="-128"/>
                <a:cs typeface="Helvetica" charset="0"/>
              </a:rPr>
              <a:t>)</a:t>
            </a:r>
          </a:p>
          <a:p>
            <a:pPr eaLnBrk="1" hangingPunct="1">
              <a:lnSpc>
                <a:spcPct val="200000"/>
              </a:lnSpc>
            </a:pPr>
            <a:r>
              <a:rPr lang="en-US" altLang="en-US" sz="1200" dirty="0">
                <a:latin typeface="Helvetica" charset="0"/>
                <a:ea typeface="ＭＳ Ｐゴシック" charset="-128"/>
                <a:cs typeface="Helvetica" charset="0"/>
              </a:rPr>
              <a:t>Making Strings (errors w/unclosed strings)</a:t>
            </a:r>
          </a:p>
          <a:p>
            <a:pPr eaLnBrk="1" hangingPunct="1">
              <a:lnSpc>
                <a:spcPct val="200000"/>
              </a:lnSpc>
            </a:pPr>
            <a:r>
              <a:rPr lang="en-US" altLang="en-US" sz="1200">
                <a:latin typeface="Helvetica" charset="0"/>
                <a:ea typeface="ＭＳ Ｐゴシック" charset="-128"/>
                <a:cs typeface="Helvetica" charset="0"/>
              </a:rPr>
              <a:t>Operations (errors w/spaces)</a:t>
            </a:r>
            <a:endParaRPr lang="en-US" altLang="en-US" sz="1200" dirty="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42</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54</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77</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88</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12</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9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measures were chosen </a:t>
            </a:r>
            <a:r>
              <a:rPr lang="mr-IN" sz="2400" dirty="0"/>
              <a:t>–</a:t>
            </a:r>
            <a:r>
              <a:rPr lang="en-US" sz="2400" dirty="0"/>
              <a:t> despite the misery they caused </a:t>
            </a:r>
            <a:r>
              <a:rPr lang="mr-IN" sz="2400" dirty="0"/>
              <a:t>–</a:t>
            </a:r>
            <a:r>
              <a:rPr lang="en-US" sz="2400" dirty="0"/>
              <a:t> because of recommendations from economists.</a:t>
            </a:r>
          </a:p>
          <a:p>
            <a:endParaRPr lang="en-US" sz="2400" dirty="0"/>
          </a:p>
          <a:p>
            <a:r>
              <a:rPr lang="en-US" sz="2400" dirty="0"/>
              <a:t>Those recommendations were based on an analysis of debt-to-growth trends: a giant excel spreadsheet, and lots of analysis of that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lgn="ctr">
              <a:buNone/>
            </a:pPr>
            <a:r>
              <a:rPr lang="en-US" i="1" dirty="0"/>
              <a:t>Data Science </a:t>
            </a:r>
            <a:r>
              <a:rPr lang="en-US" b="1" i="1" dirty="0"/>
              <a:t>must </a:t>
            </a:r>
            <a:r>
              <a:rPr lang="en-US" i="1" dirty="0"/>
              <a:t>be about more than the tool!</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Civics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r>
              <a:rPr lang="en-US" altLang="en-US" dirty="0">
                <a:ea typeface="ＭＳ Ｐゴシック" charset="-128"/>
                <a:cs typeface="Helvetica" charset="0"/>
              </a:rPr>
              <a:t> (IE9+,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num-sqrt</a:t>
            </a:r>
            <a:r>
              <a:rPr lang="en-US" altLang="en-US" sz="2400" b="1" dirty="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b="1" dirty="0">
                <a:solidFill>
                  <a:schemeClr val="accent1"/>
                </a:solidFill>
                <a:latin typeface="Courier New" charset="0"/>
                <a:ea typeface="Courier New" charset="0"/>
                <a:cs typeface="Courier New" charset="0"/>
              </a:rPr>
              <a:t>Series</a:t>
            </a:r>
          </a:p>
          <a:p>
            <a:pPr lvl="1"/>
            <a:r>
              <a:rPr lang="en-US" sz="2200" dirty="0">
                <a:solidFill>
                  <a:schemeClr val="accent1"/>
                </a:solidFill>
                <a:latin typeface="Courier New" charset="0"/>
                <a:ea typeface="Courier New" charset="0"/>
                <a:cs typeface="Courier New" charset="0"/>
              </a:rPr>
              <a:t># draw-plot: String Series -&gt; </a:t>
            </a:r>
            <a:r>
              <a:rPr lang="en-US" sz="2200" b="1" dirty="0">
                <a:solidFill>
                  <a:schemeClr val="accent1"/>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4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Series</a:t>
            </a:r>
          </a:p>
          <a:p>
            <a:r>
              <a:rPr lang="en-US" sz="2200" dirty="0">
                <a:solidFill>
                  <a:schemeClr val="accent1"/>
                </a:solidFill>
                <a:latin typeface="Courier New" charset="0"/>
                <a:ea typeface="Courier New" charset="0"/>
                <a:cs typeface="Courier New" charset="0"/>
              </a:rPr>
              <a:t># pie-chart : List&lt;String&gt; List&lt;Number&gt; -&gt; Series</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roll-dice: </a:t>
            </a:r>
            <a:r>
              <a:rPr lang="en-US" sz="2400" dirty="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List&lt;Number&gt;</a:t>
            </a:r>
            <a:endParaRPr lang="en-US" sz="22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Challenges for K12</a:t>
            </a:r>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a:ea typeface="ＭＳ Ｐゴシック" charset="-128"/>
                <a:cs typeface="Helvetica" charset="0"/>
              </a:rPr>
              <a:t>Professional DS tools aren’t student-friendly</a:t>
            </a:r>
          </a:p>
          <a:p>
            <a:pPr>
              <a:lnSpc>
                <a:spcPct val="150000"/>
              </a:lnSpc>
            </a:pPr>
            <a:r>
              <a:rPr lang="en-US" altLang="en-US" dirty="0">
                <a:ea typeface="ＭＳ Ｐゴシック" charset="-128"/>
                <a:cs typeface="Helvetica" charset="0"/>
              </a:rPr>
              <a:t>Non-DS languages are cumbersome</a:t>
            </a:r>
          </a:p>
          <a:p>
            <a:pPr lvl="1">
              <a:lnSpc>
                <a:spcPct val="150000"/>
              </a:lnSpc>
            </a:pPr>
            <a:r>
              <a:rPr lang="en-US" altLang="en-US" dirty="0">
                <a:ea typeface="ＭＳ Ｐゴシック" charset="-128"/>
                <a:cs typeface="Helvetica" charset="0"/>
              </a:rPr>
              <a:t>Importing data is messy</a:t>
            </a:r>
          </a:p>
          <a:p>
            <a:pPr lvl="1">
              <a:lnSpc>
                <a:spcPct val="150000"/>
              </a:lnSpc>
            </a:pPr>
            <a:r>
              <a:rPr lang="en-US" altLang="en-US" dirty="0">
                <a:ea typeface="ＭＳ Ｐゴシック" charset="-128"/>
                <a:cs typeface="Helvetica" charset="0"/>
              </a:rPr>
              <a:t>Batteries not included (plotting, stats)</a:t>
            </a:r>
          </a:p>
          <a:p>
            <a:pPr lvl="1">
              <a:lnSpc>
                <a:spcPct val="150000"/>
              </a:lnSpc>
            </a:pPr>
            <a:r>
              <a:rPr lang="en-US" altLang="en-US" dirty="0">
                <a:ea typeface="ＭＳ Ｐゴシック" charset="-128"/>
                <a:cs typeface="Helvetica" charset="0"/>
              </a:rPr>
              <a:t>Loops and arrays make for a high floor!</a:t>
            </a:r>
          </a:p>
          <a:p>
            <a:pPr>
              <a:spcBef>
                <a:spcPts val="1600"/>
              </a:spcBef>
            </a:pPr>
            <a:r>
              <a:rPr lang="en-US" altLang="en-US" dirty="0">
                <a:ea typeface="ＭＳ Ｐゴシック" charset="-128"/>
                <a:cs typeface="Helvetica" charset="0"/>
              </a:rPr>
              <a:t>Mixing off-the-shelf tools means teachers must spend time putting the pieces together.</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a:solidFill>
                  <a:schemeClr val="accent1"/>
                </a:solidFill>
                <a:latin typeface="Courier New" charset="0"/>
                <a:ea typeface="Courier New" charset="0"/>
                <a:cs typeface="Courier New" charset="0"/>
              </a:rPr>
              <a:t>#</a:t>
            </a:r>
            <a:r>
              <a:rPr lang="en-US" sz="2300" dirty="0" err="1">
                <a:solidFill>
                  <a:schemeClr val="accent1"/>
                </a:solidFill>
                <a:latin typeface="Courier New" charset="0"/>
                <a:ea typeface="Courier New" charset="0"/>
                <a:cs typeface="Courier New" charset="0"/>
              </a:rPr>
              <a:t>linear-regression:List</a:t>
            </a:r>
            <a:r>
              <a:rPr lang="en-US" sz="2300" dirty="0">
                <a:solidFill>
                  <a:schemeClr val="accent1"/>
                </a:solidFill>
                <a:latin typeface="Courier New" charset="0"/>
                <a:ea typeface="Courier New" charset="0"/>
                <a:cs typeface="Courier New" charset="0"/>
              </a:rPr>
              <a:t>&lt;</a:t>
            </a:r>
            <a:r>
              <a:rPr lang="en-US" sz="2300" dirty="0" err="1">
                <a:solidFill>
                  <a:schemeClr val="accent1"/>
                </a:solidFill>
                <a:latin typeface="Courier New" charset="0"/>
                <a:ea typeface="Courier New" charset="0"/>
                <a:cs typeface="Courier New" charset="0"/>
              </a:rPr>
              <a:t>Num</a:t>
            </a:r>
            <a:r>
              <a:rPr lang="en-US" sz="2300" dirty="0">
                <a:solidFill>
                  <a:schemeClr val="accent1"/>
                </a:solidFill>
                <a:latin typeface="Courier New" charset="0"/>
                <a:ea typeface="Courier New" charset="0"/>
                <a:cs typeface="Courier New" charset="0"/>
              </a:rPr>
              <a:t>&gt; List&lt;</a:t>
            </a:r>
            <a:r>
              <a:rPr lang="en-US" sz="2300" dirty="0" err="1">
                <a:solidFill>
                  <a:schemeClr val="accent1"/>
                </a:solidFill>
                <a:latin typeface="Courier New" charset="0"/>
                <a:ea typeface="Courier New" charset="0"/>
                <a:cs typeface="Courier New" charset="0"/>
              </a:rPr>
              <a:t>Num</a:t>
            </a:r>
            <a:r>
              <a:rPr lang="en-US" sz="2300" dirty="0">
                <a:solidFill>
                  <a:schemeClr val="accent1"/>
                </a:solidFill>
                <a:latin typeface="Courier New" charset="0"/>
                <a:ea typeface="Courier New" charset="0"/>
                <a:cs typeface="Courier New" charset="0"/>
              </a:rPr>
              <a:t>&gt; </a:t>
            </a:r>
            <a:r>
              <a:rPr lang="en-US" sz="2300" dirty="0">
                <a:solidFill>
                  <a:schemeClr val="accent1"/>
                </a:solidFill>
                <a:latin typeface="Courier New" charset="0"/>
                <a:ea typeface="Courier New" charset="0"/>
                <a:cs typeface="Courier New" charset="0"/>
                <a:sym typeface="Wingdings"/>
              </a:rPr>
              <a:t></a:t>
            </a:r>
            <a:r>
              <a:rPr lang="en-US" sz="2300" dirty="0">
                <a:solidFill>
                  <a:schemeClr val="accent1"/>
                </a:solidFill>
                <a:latin typeface="Courier New" charset="0"/>
                <a:ea typeface="Courier New" charset="0"/>
                <a:cs typeface="Courier New" charset="0"/>
              </a:rPr>
              <a:t> (</a:t>
            </a:r>
            <a:r>
              <a:rPr lang="en-US" sz="2300" dirty="0" err="1">
                <a:solidFill>
                  <a:schemeClr val="accent1"/>
                </a:solidFill>
                <a:latin typeface="Courier New" charset="0"/>
                <a:ea typeface="Courier New" charset="0"/>
                <a:cs typeface="Courier New" charset="0"/>
              </a:rPr>
              <a:t>Num</a:t>
            </a:r>
            <a:r>
              <a:rPr lang="en-US" sz="2300" dirty="0" err="1">
                <a:solidFill>
                  <a:schemeClr val="accent1"/>
                </a:solidFill>
                <a:latin typeface="Courier New" charset="0"/>
                <a:ea typeface="Courier New" charset="0"/>
                <a:cs typeface="Courier New" charset="0"/>
                <a:sym typeface="Wingdings"/>
              </a:rPr>
              <a:t></a:t>
            </a:r>
            <a:r>
              <a:rPr lang="en-US" sz="2300" dirty="0" err="1">
                <a:solidFill>
                  <a:schemeClr val="accent1"/>
                </a:solidFill>
                <a:latin typeface="Courier New" charset="0"/>
                <a:ea typeface="Courier New" charset="0"/>
                <a:cs typeface="Courier New" charset="0"/>
              </a:rPr>
              <a:t>Num</a:t>
            </a:r>
            <a:r>
              <a:rPr lang="en-US" sz="23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ea typeface="Courier New" charset="0"/>
              <a:cs typeface="Courier New" charset="0"/>
            </a:endParaRPr>
          </a:p>
          <a:p>
            <a:pPr marL="198438" algn="ctr"/>
            <a:r>
              <a:rPr lang="en-US" sz="2600" dirty="0">
                <a:solidFill>
                  <a:schemeClr val="accent1"/>
                </a:solidFill>
                <a:latin typeface="Courier New" charset="0"/>
                <a:ea typeface="Courier New" charset="0"/>
                <a:cs typeface="Courier New" charset="0"/>
              </a:rPr>
              <a:t># draw-plots : String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200" dirty="0">
                <a:solidFill>
                  <a:schemeClr val="accent1"/>
                </a:solidFill>
                <a:latin typeface="Courier New" charset="0"/>
                <a:ea typeface="Courier New" charset="0"/>
                <a:cs typeface="Courier New" charset="0"/>
              </a:rPr>
              <a:t># r-squared : List&lt;</a:t>
            </a:r>
            <a:r>
              <a:rPr lang="en-US" sz="2200" dirty="0" err="1">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&gt; List&lt;</a:t>
            </a:r>
            <a:r>
              <a:rPr lang="en-US" sz="2200" dirty="0" err="1">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&gt; (</a:t>
            </a:r>
            <a:r>
              <a:rPr lang="en-US" sz="2200" dirty="0" err="1">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-&gt;</a:t>
            </a:r>
            <a:r>
              <a:rPr lang="en-US" sz="2200" dirty="0" err="1">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-&gt; </a:t>
            </a:r>
            <a:r>
              <a:rPr lang="en-US" sz="2200" dirty="0" err="1">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Bootstrap’s Solution</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But getting the tool right is only half of the equation</a:t>
            </a:r>
            <a:r>
              <a:rPr lang="mr-IN" altLang="en-US" sz="2400" dirty="0">
                <a:ea typeface="ＭＳ Ｐゴシック" charset="-128"/>
                <a:cs typeface="Helvetica" charset="0"/>
              </a:rPr>
              <a:t>…</a:t>
            </a:r>
            <a:endParaRPr lang="en-US" altLang="en-US" sz="2400" dirty="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3" name="Picture 2"/>
          <p:cNvPicPr>
            <a:picLocks noChangeAspect="1"/>
          </p:cNvPicPr>
          <p:nvPr/>
        </p:nvPicPr>
        <p:blipFill>
          <a:blip r:embed="rId11"/>
          <a:stretch>
            <a:fillRect/>
          </a:stretch>
        </p:blipFill>
        <p:spPr>
          <a:xfrm>
            <a:off x="1816596" y="1707225"/>
            <a:ext cx="5241650" cy="3444513"/>
          </a:xfrm>
          <a:prstGeom prst="rect">
            <a:avLst/>
          </a:prstGeom>
        </p:spPr>
      </p:pic>
      <p:pic>
        <p:nvPicPr>
          <p:cNvPr id="16" name="Picture 15"/>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3"/>
          <a:stretch>
            <a:fillRect/>
          </a:stretch>
        </p:blipFill>
        <p:spPr>
          <a:xfrm>
            <a:off x="-88655" y="1827293"/>
            <a:ext cx="5896785" cy="3908998"/>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6459</TotalTime>
  <Words>5950</Words>
  <Application>Microsoft Office PowerPoint</Application>
  <PresentationFormat>On-screen Show (4:3)</PresentationFormat>
  <Paragraphs>1138</Paragraphs>
  <Slides>113</Slides>
  <Notes>45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113</vt:i4>
      </vt:variant>
    </vt:vector>
  </HeadingPairs>
  <TitlesOfParts>
    <vt:vector size="127" baseType="lpstr">
      <vt:lpstr>ＭＳ Ｐゴシック</vt:lpstr>
      <vt:lpstr>Arial</vt:lpstr>
      <vt:lpstr>Arial Unicode MS</vt:lpstr>
      <vt:lpstr>Century Gothic</vt:lpstr>
      <vt:lpstr>Comic Sans MS</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Goals for this Workshop</vt:lpstr>
      <vt:lpstr>What is Data Science?</vt:lpstr>
      <vt:lpstr>Challenges for K12</vt:lpstr>
      <vt:lpstr>Bootstrap’s Solution</vt:lpstr>
      <vt:lpstr>The Austerity Problem</vt:lpstr>
      <vt:lpstr>The Austerity Problem</vt:lpstr>
      <vt:lpstr>The Austerity Problem</vt:lpstr>
      <vt:lpstr>The Austerity Problem</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Driver / Navigator</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407</cp:revision>
  <cp:lastPrinted>2010-06-15T20:49:49Z</cp:lastPrinted>
  <dcterms:created xsi:type="dcterms:W3CDTF">2015-08-09T14:46:48Z</dcterms:created>
  <dcterms:modified xsi:type="dcterms:W3CDTF">2017-07-17T03:59:50Z</dcterms:modified>
  <cp:category/>
</cp:coreProperties>
</file>